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nton" pitchFamily="2" charset="77"/>
      <p:regular r:id="rId21"/>
    </p:embeddedFont>
    <p:embeddedFont>
      <p:font typeface="Archivo Black" panose="020B0A03020202020B04" pitchFamily="34" charset="77"/>
      <p:regular r:id="rId22"/>
    </p:embeddedFont>
    <p:embeddedFont>
      <p:font typeface="Arial Bold" panose="020B0802020202020204" pitchFamily="34" charset="77"/>
      <p:regular r:id="rId23"/>
      <p:bold r:id="rId24"/>
    </p:embeddedFont>
    <p:embeddedFont>
      <p:font typeface="Bricolage Grotesque Bold" panose="020B0605040402000204" pitchFamily="34" charset="0"/>
      <p:regular r:id="rId25"/>
      <p:bold r:id="rId26"/>
    </p:embeddedFont>
    <p:embeddedFont>
      <p:font typeface="Open Sauce" pitchFamily="2" charset="77"/>
      <p:regular r:id="rId27"/>
    </p:embeddedFont>
    <p:embeddedFont>
      <p:font typeface="Recoleta" pitchFamily="2" charset="7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94610" autoAdjust="0"/>
  </p:normalViewPr>
  <p:slideViewPr>
    <p:cSldViewPr>
      <p:cViewPr varScale="1">
        <p:scale>
          <a:sx n="58" d="100"/>
          <a:sy n="58" d="100"/>
        </p:scale>
        <p:origin x="256" y="8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8ED51-8C5F-D746-9BC4-85F55963EFE3}" type="datetimeFigureOut">
              <a:rPr lang="fr-ES" smtClean="0"/>
              <a:t>22/7/25</a:t>
            </a:fld>
            <a:endParaRPr lang="fr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05FBD-049F-6945-8F85-FED1022593C1}" type="slidenum">
              <a:rPr lang="fr-ES" smtClean="0"/>
              <a:t>‹N°›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232118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05FBD-049F-6945-8F85-FED1022593C1}" type="slidenum">
              <a:rPr lang="fr-ES" smtClean="0"/>
              <a:t>1</a:t>
            </a:fld>
            <a:endParaRPr lang="fr-ES"/>
          </a:p>
        </p:txBody>
      </p:sp>
    </p:spTree>
    <p:extLst>
      <p:ext uri="{BB962C8B-B14F-4D97-AF65-F5344CB8AC3E}">
        <p14:creationId xmlns:p14="http://schemas.microsoft.com/office/powerpoint/2010/main" val="379500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loisebouto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eloiseelle/capstone/blob/41b1b23f8e838fcfd516d93009e6f58c3721ab5d/06_capstone_final_repor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>
          <a:xfrm>
            <a:off x="12954000" y="3365252"/>
            <a:ext cx="5587377" cy="6921748"/>
          </a:xfrm>
          <a:custGeom>
            <a:avLst/>
            <a:gdLst/>
            <a:ahLst/>
            <a:cxnLst/>
            <a:rect l="l" t="t" r="r" b="b"/>
            <a:pathLst>
              <a:path w="6273584" h="12449060">
                <a:moveTo>
                  <a:pt x="0" y="0"/>
                </a:moveTo>
                <a:lnTo>
                  <a:pt x="6273585" y="0"/>
                </a:lnTo>
                <a:lnTo>
                  <a:pt x="6273585" y="12449060"/>
                </a:lnTo>
                <a:lnTo>
                  <a:pt x="0" y="12449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082" t="-4508" r="-52082" b="-56106"/>
            </a:stretch>
          </a:blipFill>
        </p:spPr>
        <p:txBody>
          <a:bodyPr/>
          <a:lstStyle/>
          <a:p>
            <a:endParaRPr lang="fr-ES" dirty="0"/>
          </a:p>
        </p:txBody>
      </p:sp>
      <p:sp>
        <p:nvSpPr>
          <p:cNvPr id="2" name="Freeform 2"/>
          <p:cNvSpPr/>
          <p:nvPr/>
        </p:nvSpPr>
        <p:spPr>
          <a:xfrm>
            <a:off x="-1" y="4115131"/>
            <a:ext cx="5165013" cy="6171869"/>
          </a:xfrm>
          <a:custGeom>
            <a:avLst/>
            <a:gdLst/>
            <a:ahLst/>
            <a:cxnLst/>
            <a:rect l="l" t="t" r="r" b="b"/>
            <a:pathLst>
              <a:path w="5294514" h="7409430">
                <a:moveTo>
                  <a:pt x="0" y="0"/>
                </a:moveTo>
                <a:lnTo>
                  <a:pt x="5294515" y="0"/>
                </a:lnTo>
                <a:lnTo>
                  <a:pt x="5294515" y="7409429"/>
                </a:lnTo>
                <a:lnTo>
                  <a:pt x="0" y="7409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10" t="-13288" r="-30922" b="-20052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Freeform 3"/>
          <p:cNvSpPr/>
          <p:nvPr/>
        </p:nvSpPr>
        <p:spPr>
          <a:xfrm>
            <a:off x="3705996" y="3924301"/>
            <a:ext cx="6380511" cy="6362700"/>
          </a:xfrm>
          <a:custGeom>
            <a:avLst/>
            <a:gdLst/>
            <a:ahLst/>
            <a:cxnLst/>
            <a:rect l="l" t="t" r="r" b="b"/>
            <a:pathLst>
              <a:path w="6374886" h="8593558">
                <a:moveTo>
                  <a:pt x="0" y="0"/>
                </a:moveTo>
                <a:lnTo>
                  <a:pt x="6374886" y="0"/>
                </a:lnTo>
                <a:lnTo>
                  <a:pt x="6374886" y="8593557"/>
                </a:lnTo>
                <a:lnTo>
                  <a:pt x="0" y="8593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15" r="-13081" b="-39238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5" name="Freeform 5"/>
          <p:cNvSpPr/>
          <p:nvPr/>
        </p:nvSpPr>
        <p:spPr>
          <a:xfrm>
            <a:off x="8515032" y="4206269"/>
            <a:ext cx="5587377" cy="6080731"/>
          </a:xfrm>
          <a:custGeom>
            <a:avLst/>
            <a:gdLst/>
            <a:ahLst/>
            <a:cxnLst/>
            <a:rect l="l" t="t" r="r" b="b"/>
            <a:pathLst>
              <a:path w="5438904" h="5977619">
                <a:moveTo>
                  <a:pt x="0" y="0"/>
                </a:moveTo>
                <a:lnTo>
                  <a:pt x="5438904" y="0"/>
                </a:lnTo>
                <a:lnTo>
                  <a:pt x="5438904" y="5977619"/>
                </a:lnTo>
                <a:lnTo>
                  <a:pt x="0" y="597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904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6" name="TextBox 6"/>
          <p:cNvSpPr txBox="1"/>
          <p:nvPr/>
        </p:nvSpPr>
        <p:spPr>
          <a:xfrm>
            <a:off x="7668988" y="2100938"/>
            <a:ext cx="2846611" cy="397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Eloise Bouton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839" y="856338"/>
            <a:ext cx="458025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MAPPING THE RISE: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67600" y="935727"/>
            <a:ext cx="8511106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Success of Female Rappers by City</a:t>
            </a:r>
          </a:p>
        </p:txBody>
      </p:sp>
      <p:sp>
        <p:nvSpPr>
          <p:cNvPr id="9" name="Freeform 9"/>
          <p:cNvSpPr/>
          <p:nvPr/>
        </p:nvSpPr>
        <p:spPr>
          <a:xfrm>
            <a:off x="5893756" y="2815015"/>
            <a:ext cx="2138749" cy="550237"/>
          </a:xfrm>
          <a:custGeom>
            <a:avLst/>
            <a:gdLst/>
            <a:ahLst/>
            <a:cxnLst/>
            <a:rect l="l" t="t" r="r" b="b"/>
            <a:pathLst>
              <a:path w="2138749" h="550237">
                <a:moveTo>
                  <a:pt x="0" y="0"/>
                </a:moveTo>
                <a:lnTo>
                  <a:pt x="2138749" y="0"/>
                </a:lnTo>
                <a:lnTo>
                  <a:pt x="2138749" y="550237"/>
                </a:lnTo>
                <a:lnTo>
                  <a:pt x="0" y="550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8285" b="-78285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10" name="TextBox 10"/>
          <p:cNvSpPr txBox="1"/>
          <p:nvPr/>
        </p:nvSpPr>
        <p:spPr>
          <a:xfrm>
            <a:off x="8115485" y="2891215"/>
            <a:ext cx="4000315" cy="35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Recoleta"/>
                <a:ea typeface="Recoleta"/>
                <a:cs typeface="Recoleta"/>
                <a:sym typeface="Recoleta"/>
              </a:rPr>
              <a:t>Capstone Project | July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84909" y="1745593"/>
            <a:ext cx="11301259" cy="6074427"/>
          </a:xfrm>
          <a:custGeom>
            <a:avLst/>
            <a:gdLst/>
            <a:ahLst/>
            <a:cxnLst/>
            <a:rect l="l" t="t" r="r" b="b"/>
            <a:pathLst>
              <a:path w="11301259" h="6074427">
                <a:moveTo>
                  <a:pt x="0" y="0"/>
                </a:moveTo>
                <a:lnTo>
                  <a:pt x="11301259" y="0"/>
                </a:lnTo>
                <a:lnTo>
                  <a:pt x="11301259" y="6074426"/>
                </a:lnTo>
                <a:lnTo>
                  <a:pt x="0" y="6074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TextBox 3"/>
          <p:cNvSpPr txBox="1"/>
          <p:nvPr/>
        </p:nvSpPr>
        <p:spPr>
          <a:xfrm>
            <a:off x="4898615" y="434945"/>
            <a:ext cx="10058561" cy="731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Houston and LA Dominate Too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13901" y="8413087"/>
            <a:ext cx="1084327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These cities provide the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cultural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industrial 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ecosystems female rappers need to thrive.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4378" y="1603645"/>
            <a:ext cx="11349221" cy="5630005"/>
          </a:xfrm>
          <a:custGeom>
            <a:avLst/>
            <a:gdLst/>
            <a:ahLst/>
            <a:cxnLst/>
            <a:rect l="l" t="t" r="r" b="b"/>
            <a:pathLst>
              <a:path w="11349221" h="5630005">
                <a:moveTo>
                  <a:pt x="0" y="0"/>
                </a:moveTo>
                <a:lnTo>
                  <a:pt x="11349220" y="0"/>
                </a:lnTo>
                <a:lnTo>
                  <a:pt x="11349220" y="5630004"/>
                </a:lnTo>
                <a:lnTo>
                  <a:pt x="0" y="5630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90" t="-4837" r="-3708" b="-2198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TextBox 3"/>
          <p:cNvSpPr txBox="1"/>
          <p:nvPr/>
        </p:nvSpPr>
        <p:spPr>
          <a:xfrm>
            <a:off x="5558344" y="607511"/>
            <a:ext cx="7781290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Cross-Platform Dominance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96512" y="7592742"/>
            <a:ext cx="8904951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NYC, Houston and LA artists top: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Spotify playlists (user behavior)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TIDAL playlist (editorial)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Billboard charts (commercial success).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9217" y="2006396"/>
            <a:ext cx="12129567" cy="7251904"/>
          </a:xfrm>
          <a:custGeom>
            <a:avLst/>
            <a:gdLst/>
            <a:ahLst/>
            <a:cxnLst/>
            <a:rect l="l" t="t" r="r" b="b"/>
            <a:pathLst>
              <a:path w="12129567" h="7251904">
                <a:moveTo>
                  <a:pt x="0" y="0"/>
                </a:moveTo>
                <a:lnTo>
                  <a:pt x="12129566" y="0"/>
                </a:lnTo>
                <a:lnTo>
                  <a:pt x="12129566" y="7251904"/>
                </a:lnTo>
                <a:lnTo>
                  <a:pt x="0" y="725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8" r="-6024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TextBox 3"/>
          <p:cNvSpPr txBox="1"/>
          <p:nvPr/>
        </p:nvSpPr>
        <p:spPr>
          <a:xfrm>
            <a:off x="6961133" y="615315"/>
            <a:ext cx="479647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Artist Highlights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91179" y="1308880"/>
            <a:ext cx="1982041" cy="1982041"/>
          </a:xfrm>
          <a:custGeom>
            <a:avLst/>
            <a:gdLst/>
            <a:ahLst/>
            <a:cxnLst/>
            <a:rect l="l" t="t" r="r" b="b"/>
            <a:pathLst>
              <a:path w="1982041" h="1982041">
                <a:moveTo>
                  <a:pt x="0" y="0"/>
                </a:moveTo>
                <a:lnTo>
                  <a:pt x="1982041" y="0"/>
                </a:lnTo>
                <a:lnTo>
                  <a:pt x="1982041" y="1982041"/>
                </a:lnTo>
                <a:lnTo>
                  <a:pt x="0" y="1982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Freeform 3"/>
          <p:cNvSpPr/>
          <p:nvPr/>
        </p:nvSpPr>
        <p:spPr>
          <a:xfrm>
            <a:off x="3108545" y="3482606"/>
            <a:ext cx="1979723" cy="1979723"/>
          </a:xfrm>
          <a:custGeom>
            <a:avLst/>
            <a:gdLst/>
            <a:ahLst/>
            <a:cxnLst/>
            <a:rect l="l" t="t" r="r" b="b"/>
            <a:pathLst>
              <a:path w="1979723" h="1979723">
                <a:moveTo>
                  <a:pt x="0" y="0"/>
                </a:moveTo>
                <a:lnTo>
                  <a:pt x="1979723" y="0"/>
                </a:lnTo>
                <a:lnTo>
                  <a:pt x="1979723" y="1979724"/>
                </a:lnTo>
                <a:lnTo>
                  <a:pt x="0" y="197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4" name="Freeform 4"/>
          <p:cNvSpPr/>
          <p:nvPr/>
        </p:nvSpPr>
        <p:spPr>
          <a:xfrm>
            <a:off x="3093496" y="5652830"/>
            <a:ext cx="1994771" cy="1994771"/>
          </a:xfrm>
          <a:custGeom>
            <a:avLst/>
            <a:gdLst/>
            <a:ahLst/>
            <a:cxnLst/>
            <a:rect l="l" t="t" r="r" b="b"/>
            <a:pathLst>
              <a:path w="1994771" h="1994771">
                <a:moveTo>
                  <a:pt x="0" y="0"/>
                </a:moveTo>
                <a:lnTo>
                  <a:pt x="1994772" y="0"/>
                </a:lnTo>
                <a:lnTo>
                  <a:pt x="1994772" y="1994771"/>
                </a:lnTo>
                <a:lnTo>
                  <a:pt x="0" y="1994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5" name="Freeform 5"/>
          <p:cNvSpPr/>
          <p:nvPr/>
        </p:nvSpPr>
        <p:spPr>
          <a:xfrm>
            <a:off x="3108545" y="7838101"/>
            <a:ext cx="1994771" cy="1994771"/>
          </a:xfrm>
          <a:custGeom>
            <a:avLst/>
            <a:gdLst/>
            <a:ahLst/>
            <a:cxnLst/>
            <a:rect l="l" t="t" r="r" b="b"/>
            <a:pathLst>
              <a:path w="1994771" h="1994771">
                <a:moveTo>
                  <a:pt x="0" y="0"/>
                </a:moveTo>
                <a:lnTo>
                  <a:pt x="1994771" y="0"/>
                </a:lnTo>
                <a:lnTo>
                  <a:pt x="1994771" y="1994772"/>
                </a:lnTo>
                <a:lnTo>
                  <a:pt x="0" y="1994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6" name="TextBox 6"/>
          <p:cNvSpPr txBox="1"/>
          <p:nvPr/>
        </p:nvSpPr>
        <p:spPr>
          <a:xfrm>
            <a:off x="6961133" y="297180"/>
            <a:ext cx="479647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Artist Highlights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7334" y="1947475"/>
            <a:ext cx="1063040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Nicki Minaj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: Highest total mentions, cross-generational icon.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87334" y="4120043"/>
            <a:ext cx="1014582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Cardi B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: Viral success, Grammy winner.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87334" y="6297790"/>
            <a:ext cx="1014582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Megan Thee Stallion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: Southern flair, Gen Z empowerment.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7334" y="8479015"/>
            <a:ext cx="1014582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Doja Cat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: Internet-savvy, pop/rapcrossover.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14789" y="1723086"/>
            <a:ext cx="9058422" cy="5877253"/>
          </a:xfrm>
          <a:custGeom>
            <a:avLst/>
            <a:gdLst/>
            <a:ahLst/>
            <a:cxnLst/>
            <a:rect l="l" t="t" r="r" b="b"/>
            <a:pathLst>
              <a:path w="9058422" h="5877253">
                <a:moveTo>
                  <a:pt x="0" y="0"/>
                </a:moveTo>
                <a:lnTo>
                  <a:pt x="9058422" y="0"/>
                </a:lnTo>
                <a:lnTo>
                  <a:pt x="9058422" y="5877253"/>
                </a:lnTo>
                <a:lnTo>
                  <a:pt x="0" y="5877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66" t="-3528" r="-6214" b="-3024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TextBox 3"/>
          <p:cNvSpPr txBox="1"/>
          <p:nvPr/>
        </p:nvSpPr>
        <p:spPr>
          <a:xfrm>
            <a:off x="7010400" y="615315"/>
            <a:ext cx="4267200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Other Findings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80954" y="7852766"/>
            <a:ext cx="12461046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Most successful tracks are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3 to 4.5 mins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(streaming-friendly).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Billboard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Spotify Top 10k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are strong indicators of future success.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TIDAL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Complex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better capture early/emerging talent.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42736" y="1811772"/>
            <a:ext cx="6602528" cy="6015147"/>
          </a:xfrm>
          <a:custGeom>
            <a:avLst/>
            <a:gdLst/>
            <a:ahLst/>
            <a:cxnLst/>
            <a:rect l="l" t="t" r="r" b="b"/>
            <a:pathLst>
              <a:path w="6602528" h="6015147">
                <a:moveTo>
                  <a:pt x="0" y="0"/>
                </a:moveTo>
                <a:lnTo>
                  <a:pt x="6602528" y="0"/>
                </a:lnTo>
                <a:lnTo>
                  <a:pt x="6602528" y="6015147"/>
                </a:lnTo>
                <a:lnTo>
                  <a:pt x="0" y="6015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12" t="-2803" r="-5958" b="-3527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TextBox 3"/>
          <p:cNvSpPr txBox="1"/>
          <p:nvPr/>
        </p:nvSpPr>
        <p:spPr>
          <a:xfrm>
            <a:off x="6311900" y="615315"/>
            <a:ext cx="5664200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 Performance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61395" y="8168032"/>
            <a:ext cx="7965210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100% test accuracy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(small test size n=11).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88% mean accurac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y via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cross-validation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Requires larger datasets for robustness.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08025" y="1257300"/>
            <a:ext cx="6282214" cy="731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Recommendations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51165" y="3433009"/>
            <a:ext cx="12795934" cy="27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✅ Focus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scouting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New York City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Houston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Los Angeles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 Atlanta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9FAFC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✅ Track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early momentum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via Spotify Top 10k and Billboard.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9FAFC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✅ Use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predictive models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in A&amp;R to identify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high-potential 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artists.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5548" y="1937094"/>
            <a:ext cx="9260960" cy="1389586"/>
            <a:chOff x="0" y="0"/>
            <a:chExt cx="13053751" cy="1958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53752" cy="1958686"/>
            </a:xfrm>
            <a:custGeom>
              <a:avLst/>
              <a:gdLst/>
              <a:ahLst/>
              <a:cxnLst/>
              <a:rect l="l" t="t" r="r" b="b"/>
              <a:pathLst>
                <a:path w="13053752" h="1958686">
                  <a:moveTo>
                    <a:pt x="13376" y="0"/>
                  </a:moveTo>
                  <a:lnTo>
                    <a:pt x="13040376" y="0"/>
                  </a:lnTo>
                  <a:cubicBezTo>
                    <a:pt x="13043925" y="0"/>
                    <a:pt x="13047326" y="1409"/>
                    <a:pt x="13049834" y="3918"/>
                  </a:cubicBezTo>
                  <a:cubicBezTo>
                    <a:pt x="13052343" y="6426"/>
                    <a:pt x="13053752" y="9828"/>
                    <a:pt x="13053752" y="13376"/>
                  </a:cubicBezTo>
                  <a:lnTo>
                    <a:pt x="13053752" y="1945311"/>
                  </a:lnTo>
                  <a:cubicBezTo>
                    <a:pt x="13053752" y="1952698"/>
                    <a:pt x="13047763" y="1958686"/>
                    <a:pt x="13040376" y="1958686"/>
                  </a:cubicBezTo>
                  <a:lnTo>
                    <a:pt x="13376" y="1958686"/>
                  </a:lnTo>
                  <a:cubicBezTo>
                    <a:pt x="5988" y="1958686"/>
                    <a:pt x="0" y="1952698"/>
                    <a:pt x="0" y="1945311"/>
                  </a:cubicBezTo>
                  <a:lnTo>
                    <a:pt x="0" y="13376"/>
                  </a:lnTo>
                  <a:cubicBezTo>
                    <a:pt x="0" y="5988"/>
                    <a:pt x="5988" y="0"/>
                    <a:pt x="13376" y="0"/>
                  </a:cubicBezTo>
                  <a:close/>
                </a:path>
              </a:pathLst>
            </a:custGeom>
            <a:solidFill>
              <a:srgbClr val="54545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053751" cy="2025361"/>
            </a:xfrm>
            <a:prstGeom prst="rect">
              <a:avLst/>
            </a:prstGeom>
          </p:spPr>
          <p:txBody>
            <a:bodyPr lIns="29037" tIns="29037" rIns="29037" bIns="29037" rtlCol="0" anchor="ctr"/>
            <a:lstStyle/>
            <a:p>
              <a:pPr algn="l">
                <a:lnSpc>
                  <a:spcPts val="45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15548" y="3552220"/>
            <a:ext cx="9252848" cy="1442694"/>
            <a:chOff x="0" y="0"/>
            <a:chExt cx="13042318" cy="20335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42319" cy="2033544"/>
            </a:xfrm>
            <a:custGeom>
              <a:avLst/>
              <a:gdLst/>
              <a:ahLst/>
              <a:cxnLst/>
              <a:rect l="l" t="t" r="r" b="b"/>
              <a:pathLst>
                <a:path w="13042319" h="2033544">
                  <a:moveTo>
                    <a:pt x="13387" y="0"/>
                  </a:moveTo>
                  <a:lnTo>
                    <a:pt x="13028932" y="0"/>
                  </a:lnTo>
                  <a:cubicBezTo>
                    <a:pt x="13036325" y="0"/>
                    <a:pt x="13042319" y="5994"/>
                    <a:pt x="13042319" y="13387"/>
                  </a:cubicBezTo>
                  <a:lnTo>
                    <a:pt x="13042319" y="2020157"/>
                  </a:lnTo>
                  <a:cubicBezTo>
                    <a:pt x="13042319" y="2027550"/>
                    <a:pt x="13036325" y="2033544"/>
                    <a:pt x="13028932" y="2033544"/>
                  </a:cubicBezTo>
                  <a:lnTo>
                    <a:pt x="13387" y="2033544"/>
                  </a:lnTo>
                  <a:cubicBezTo>
                    <a:pt x="5994" y="2033544"/>
                    <a:pt x="0" y="2027550"/>
                    <a:pt x="0" y="2020157"/>
                  </a:cubicBezTo>
                  <a:lnTo>
                    <a:pt x="0" y="13387"/>
                  </a:lnTo>
                  <a:cubicBezTo>
                    <a:pt x="0" y="5994"/>
                    <a:pt x="5994" y="0"/>
                    <a:pt x="13387" y="0"/>
                  </a:cubicBezTo>
                  <a:close/>
                </a:path>
              </a:pathLst>
            </a:custGeom>
            <a:solidFill>
              <a:srgbClr val="54545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3042318" cy="2100219"/>
            </a:xfrm>
            <a:prstGeom prst="rect">
              <a:avLst/>
            </a:prstGeom>
          </p:spPr>
          <p:txBody>
            <a:bodyPr lIns="29037" tIns="29037" rIns="29037" bIns="29037" rtlCol="0" anchor="ctr"/>
            <a:lstStyle/>
            <a:p>
              <a:pPr algn="l">
                <a:lnSpc>
                  <a:spcPts val="456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15548" y="5222648"/>
            <a:ext cx="9256904" cy="1442694"/>
            <a:chOff x="0" y="0"/>
            <a:chExt cx="13048035" cy="2033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48035" cy="2033544"/>
            </a:xfrm>
            <a:custGeom>
              <a:avLst/>
              <a:gdLst/>
              <a:ahLst/>
              <a:cxnLst/>
              <a:rect l="l" t="t" r="r" b="b"/>
              <a:pathLst>
                <a:path w="13048035" h="2033544">
                  <a:moveTo>
                    <a:pt x="13381" y="0"/>
                  </a:moveTo>
                  <a:lnTo>
                    <a:pt x="13034654" y="0"/>
                  </a:lnTo>
                  <a:cubicBezTo>
                    <a:pt x="13038203" y="0"/>
                    <a:pt x="13041606" y="1410"/>
                    <a:pt x="13044115" y="3919"/>
                  </a:cubicBezTo>
                  <a:cubicBezTo>
                    <a:pt x="13046625" y="6429"/>
                    <a:pt x="13048035" y="9832"/>
                    <a:pt x="13048035" y="13381"/>
                  </a:cubicBezTo>
                  <a:lnTo>
                    <a:pt x="13048035" y="2020163"/>
                  </a:lnTo>
                  <a:cubicBezTo>
                    <a:pt x="13048035" y="2023712"/>
                    <a:pt x="13046625" y="2027115"/>
                    <a:pt x="13044115" y="2029625"/>
                  </a:cubicBezTo>
                  <a:cubicBezTo>
                    <a:pt x="13041606" y="2032134"/>
                    <a:pt x="13038203" y="2033544"/>
                    <a:pt x="13034654" y="2033544"/>
                  </a:cubicBezTo>
                  <a:lnTo>
                    <a:pt x="13381" y="2033544"/>
                  </a:lnTo>
                  <a:cubicBezTo>
                    <a:pt x="9832" y="2033544"/>
                    <a:pt x="6429" y="2032134"/>
                    <a:pt x="3919" y="2029625"/>
                  </a:cubicBezTo>
                  <a:cubicBezTo>
                    <a:pt x="1410" y="2027115"/>
                    <a:pt x="0" y="2023712"/>
                    <a:pt x="0" y="2020163"/>
                  </a:cubicBezTo>
                  <a:lnTo>
                    <a:pt x="0" y="13381"/>
                  </a:lnTo>
                  <a:cubicBezTo>
                    <a:pt x="0" y="9832"/>
                    <a:pt x="1410" y="6429"/>
                    <a:pt x="3919" y="3919"/>
                  </a:cubicBezTo>
                  <a:cubicBezTo>
                    <a:pt x="6429" y="1410"/>
                    <a:pt x="9832" y="0"/>
                    <a:pt x="13381" y="0"/>
                  </a:cubicBezTo>
                  <a:close/>
                </a:path>
              </a:pathLst>
            </a:custGeom>
            <a:solidFill>
              <a:srgbClr val="54545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3048035" cy="2100219"/>
            </a:xfrm>
            <a:prstGeom prst="rect">
              <a:avLst/>
            </a:prstGeom>
          </p:spPr>
          <p:txBody>
            <a:bodyPr lIns="29037" tIns="29037" rIns="29037" bIns="29037" rtlCol="0" anchor="ctr"/>
            <a:lstStyle/>
            <a:p>
              <a:pPr algn="l">
                <a:lnSpc>
                  <a:spcPts val="456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11492" y="6892419"/>
            <a:ext cx="9260960" cy="2127561"/>
            <a:chOff x="0" y="0"/>
            <a:chExt cx="13053751" cy="29988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53752" cy="2998896"/>
            </a:xfrm>
            <a:custGeom>
              <a:avLst/>
              <a:gdLst/>
              <a:ahLst/>
              <a:cxnLst/>
              <a:rect l="l" t="t" r="r" b="b"/>
              <a:pathLst>
                <a:path w="13053752" h="2998896">
                  <a:moveTo>
                    <a:pt x="13376" y="0"/>
                  </a:moveTo>
                  <a:lnTo>
                    <a:pt x="13040376" y="0"/>
                  </a:lnTo>
                  <a:cubicBezTo>
                    <a:pt x="13043925" y="0"/>
                    <a:pt x="13047326" y="1409"/>
                    <a:pt x="13049834" y="3918"/>
                  </a:cubicBezTo>
                  <a:cubicBezTo>
                    <a:pt x="13052343" y="6426"/>
                    <a:pt x="13053752" y="9828"/>
                    <a:pt x="13053752" y="13376"/>
                  </a:cubicBezTo>
                  <a:lnTo>
                    <a:pt x="13053752" y="2985520"/>
                  </a:lnTo>
                  <a:cubicBezTo>
                    <a:pt x="13053752" y="2992907"/>
                    <a:pt x="13047763" y="2998896"/>
                    <a:pt x="13040376" y="2998896"/>
                  </a:cubicBezTo>
                  <a:lnTo>
                    <a:pt x="13376" y="2998896"/>
                  </a:lnTo>
                  <a:cubicBezTo>
                    <a:pt x="9828" y="2998896"/>
                    <a:pt x="6426" y="2997487"/>
                    <a:pt x="3918" y="2994978"/>
                  </a:cubicBezTo>
                  <a:cubicBezTo>
                    <a:pt x="1409" y="2992470"/>
                    <a:pt x="0" y="2989068"/>
                    <a:pt x="0" y="2985520"/>
                  </a:cubicBezTo>
                  <a:lnTo>
                    <a:pt x="0" y="13376"/>
                  </a:lnTo>
                  <a:cubicBezTo>
                    <a:pt x="0" y="5988"/>
                    <a:pt x="5988" y="0"/>
                    <a:pt x="13376" y="0"/>
                  </a:cubicBezTo>
                  <a:close/>
                </a:path>
              </a:pathLst>
            </a:custGeom>
            <a:solidFill>
              <a:srgbClr val="54545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3053751" cy="3065571"/>
            </a:xfrm>
            <a:prstGeom prst="rect">
              <a:avLst/>
            </a:prstGeom>
          </p:spPr>
          <p:txBody>
            <a:bodyPr lIns="29037" tIns="29037" rIns="29037" bIns="29037" rtlCol="0" anchor="ctr"/>
            <a:lstStyle/>
            <a:p>
              <a:pPr algn="l">
                <a:lnSpc>
                  <a:spcPts val="456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49810" y="2141362"/>
            <a:ext cx="926133" cy="914826"/>
            <a:chOff x="0" y="0"/>
            <a:chExt cx="712717" cy="7040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717" cy="704016"/>
            </a:xfrm>
            <a:custGeom>
              <a:avLst/>
              <a:gdLst/>
              <a:ahLst/>
              <a:cxnLst/>
              <a:rect l="l" t="t" r="r" b="b"/>
              <a:pathLst>
                <a:path w="712717" h="704016">
                  <a:moveTo>
                    <a:pt x="83594" y="0"/>
                  </a:moveTo>
                  <a:lnTo>
                    <a:pt x="629123" y="0"/>
                  </a:lnTo>
                  <a:cubicBezTo>
                    <a:pt x="675291" y="0"/>
                    <a:pt x="712717" y="37426"/>
                    <a:pt x="712717" y="83594"/>
                  </a:cubicBezTo>
                  <a:lnTo>
                    <a:pt x="712717" y="620422"/>
                  </a:lnTo>
                  <a:cubicBezTo>
                    <a:pt x="712717" y="642592"/>
                    <a:pt x="703910" y="663855"/>
                    <a:pt x="688233" y="679532"/>
                  </a:cubicBezTo>
                  <a:cubicBezTo>
                    <a:pt x="672556" y="695209"/>
                    <a:pt x="651293" y="704016"/>
                    <a:pt x="629123" y="704016"/>
                  </a:cubicBezTo>
                  <a:lnTo>
                    <a:pt x="83594" y="704016"/>
                  </a:lnTo>
                  <a:cubicBezTo>
                    <a:pt x="37426" y="704016"/>
                    <a:pt x="0" y="666589"/>
                    <a:pt x="0" y="620422"/>
                  </a:cubicBezTo>
                  <a:lnTo>
                    <a:pt x="0" y="83594"/>
                  </a:lnTo>
                  <a:cubicBezTo>
                    <a:pt x="0" y="37426"/>
                    <a:pt x="37426" y="0"/>
                    <a:pt x="8359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712717" cy="761166"/>
            </a:xfrm>
            <a:prstGeom prst="rect">
              <a:avLst/>
            </a:prstGeom>
          </p:spPr>
          <p:txBody>
            <a:bodyPr lIns="29037" tIns="29037" rIns="29037" bIns="29037" rtlCol="0" anchor="ctr"/>
            <a:lstStyle/>
            <a:p>
              <a:pPr marL="0" lvl="0" indent="0" algn="ctr">
                <a:lnSpc>
                  <a:spcPts val="448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749810" y="7204650"/>
            <a:ext cx="926133" cy="914826"/>
            <a:chOff x="0" y="0"/>
            <a:chExt cx="712717" cy="7040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12717" cy="704016"/>
            </a:xfrm>
            <a:custGeom>
              <a:avLst/>
              <a:gdLst/>
              <a:ahLst/>
              <a:cxnLst/>
              <a:rect l="l" t="t" r="r" b="b"/>
              <a:pathLst>
                <a:path w="712717" h="704016">
                  <a:moveTo>
                    <a:pt x="83594" y="0"/>
                  </a:moveTo>
                  <a:lnTo>
                    <a:pt x="629123" y="0"/>
                  </a:lnTo>
                  <a:cubicBezTo>
                    <a:pt x="675291" y="0"/>
                    <a:pt x="712717" y="37426"/>
                    <a:pt x="712717" y="83594"/>
                  </a:cubicBezTo>
                  <a:lnTo>
                    <a:pt x="712717" y="620422"/>
                  </a:lnTo>
                  <a:cubicBezTo>
                    <a:pt x="712717" y="642592"/>
                    <a:pt x="703910" y="663855"/>
                    <a:pt x="688233" y="679532"/>
                  </a:cubicBezTo>
                  <a:cubicBezTo>
                    <a:pt x="672556" y="695209"/>
                    <a:pt x="651293" y="704016"/>
                    <a:pt x="629123" y="704016"/>
                  </a:cubicBezTo>
                  <a:lnTo>
                    <a:pt x="83594" y="704016"/>
                  </a:lnTo>
                  <a:cubicBezTo>
                    <a:pt x="37426" y="704016"/>
                    <a:pt x="0" y="666589"/>
                    <a:pt x="0" y="620422"/>
                  </a:cubicBezTo>
                  <a:lnTo>
                    <a:pt x="0" y="83594"/>
                  </a:lnTo>
                  <a:cubicBezTo>
                    <a:pt x="0" y="37426"/>
                    <a:pt x="37426" y="0"/>
                    <a:pt x="8359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712717" cy="761166"/>
            </a:xfrm>
            <a:prstGeom prst="rect">
              <a:avLst/>
            </a:prstGeom>
          </p:spPr>
          <p:txBody>
            <a:bodyPr lIns="29037" tIns="29037" rIns="29037" bIns="29037" rtlCol="0" anchor="ctr"/>
            <a:lstStyle/>
            <a:p>
              <a:pPr marL="0" lvl="0" indent="0" algn="ctr">
                <a:lnSpc>
                  <a:spcPts val="448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49810" y="3818236"/>
            <a:ext cx="926133" cy="914826"/>
            <a:chOff x="0" y="0"/>
            <a:chExt cx="712717" cy="7040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12717" cy="704016"/>
            </a:xfrm>
            <a:custGeom>
              <a:avLst/>
              <a:gdLst/>
              <a:ahLst/>
              <a:cxnLst/>
              <a:rect l="l" t="t" r="r" b="b"/>
              <a:pathLst>
                <a:path w="712717" h="704016">
                  <a:moveTo>
                    <a:pt x="83594" y="0"/>
                  </a:moveTo>
                  <a:lnTo>
                    <a:pt x="629123" y="0"/>
                  </a:lnTo>
                  <a:cubicBezTo>
                    <a:pt x="675291" y="0"/>
                    <a:pt x="712717" y="37426"/>
                    <a:pt x="712717" y="83594"/>
                  </a:cubicBezTo>
                  <a:lnTo>
                    <a:pt x="712717" y="620422"/>
                  </a:lnTo>
                  <a:cubicBezTo>
                    <a:pt x="712717" y="642592"/>
                    <a:pt x="703910" y="663855"/>
                    <a:pt x="688233" y="679532"/>
                  </a:cubicBezTo>
                  <a:cubicBezTo>
                    <a:pt x="672556" y="695209"/>
                    <a:pt x="651293" y="704016"/>
                    <a:pt x="629123" y="704016"/>
                  </a:cubicBezTo>
                  <a:lnTo>
                    <a:pt x="83594" y="704016"/>
                  </a:lnTo>
                  <a:cubicBezTo>
                    <a:pt x="37426" y="704016"/>
                    <a:pt x="0" y="666589"/>
                    <a:pt x="0" y="620422"/>
                  </a:cubicBezTo>
                  <a:lnTo>
                    <a:pt x="0" y="83594"/>
                  </a:lnTo>
                  <a:cubicBezTo>
                    <a:pt x="0" y="37426"/>
                    <a:pt x="37426" y="0"/>
                    <a:pt x="8359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12717" cy="761166"/>
            </a:xfrm>
            <a:prstGeom prst="rect">
              <a:avLst/>
            </a:prstGeom>
          </p:spPr>
          <p:txBody>
            <a:bodyPr lIns="29037" tIns="29037" rIns="29037" bIns="29037" rtlCol="0" anchor="ctr"/>
            <a:lstStyle/>
            <a:p>
              <a:pPr marL="0" lvl="0" indent="0" algn="ctr">
                <a:lnSpc>
                  <a:spcPts val="448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4888364" y="2179911"/>
            <a:ext cx="649025" cy="828102"/>
          </a:xfrm>
          <a:custGeom>
            <a:avLst/>
            <a:gdLst/>
            <a:ahLst/>
            <a:cxnLst/>
            <a:rect l="l" t="t" r="r" b="b"/>
            <a:pathLst>
              <a:path w="649025" h="828102">
                <a:moveTo>
                  <a:pt x="0" y="0"/>
                </a:moveTo>
                <a:lnTo>
                  <a:pt x="649025" y="0"/>
                </a:lnTo>
                <a:lnTo>
                  <a:pt x="649025" y="828101"/>
                </a:lnTo>
                <a:lnTo>
                  <a:pt x="0" y="828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24" name="Freeform 24"/>
          <p:cNvSpPr/>
          <p:nvPr/>
        </p:nvSpPr>
        <p:spPr>
          <a:xfrm>
            <a:off x="4749810" y="7295370"/>
            <a:ext cx="923951" cy="733386"/>
          </a:xfrm>
          <a:custGeom>
            <a:avLst/>
            <a:gdLst/>
            <a:ahLst/>
            <a:cxnLst/>
            <a:rect l="l" t="t" r="r" b="b"/>
            <a:pathLst>
              <a:path w="923951" h="733386">
                <a:moveTo>
                  <a:pt x="0" y="0"/>
                </a:moveTo>
                <a:lnTo>
                  <a:pt x="923951" y="0"/>
                </a:lnTo>
                <a:lnTo>
                  <a:pt x="923951" y="733386"/>
                </a:lnTo>
                <a:lnTo>
                  <a:pt x="0" y="73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25" name="Freeform 25"/>
          <p:cNvSpPr/>
          <p:nvPr/>
        </p:nvSpPr>
        <p:spPr>
          <a:xfrm>
            <a:off x="4749810" y="3827877"/>
            <a:ext cx="905185" cy="905185"/>
          </a:xfrm>
          <a:custGeom>
            <a:avLst/>
            <a:gdLst/>
            <a:ahLst/>
            <a:cxnLst/>
            <a:rect l="l" t="t" r="r" b="b"/>
            <a:pathLst>
              <a:path w="905185" h="905185">
                <a:moveTo>
                  <a:pt x="0" y="0"/>
                </a:moveTo>
                <a:lnTo>
                  <a:pt x="905185" y="0"/>
                </a:lnTo>
                <a:lnTo>
                  <a:pt x="905185" y="905185"/>
                </a:lnTo>
                <a:lnTo>
                  <a:pt x="0" y="905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grpSp>
        <p:nvGrpSpPr>
          <p:cNvPr id="26" name="Group 26"/>
          <p:cNvGrpSpPr/>
          <p:nvPr/>
        </p:nvGrpSpPr>
        <p:grpSpPr>
          <a:xfrm>
            <a:off x="4749810" y="5556211"/>
            <a:ext cx="926133" cy="914826"/>
            <a:chOff x="0" y="0"/>
            <a:chExt cx="712717" cy="70401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12717" cy="704016"/>
            </a:xfrm>
            <a:custGeom>
              <a:avLst/>
              <a:gdLst/>
              <a:ahLst/>
              <a:cxnLst/>
              <a:rect l="l" t="t" r="r" b="b"/>
              <a:pathLst>
                <a:path w="712717" h="704016">
                  <a:moveTo>
                    <a:pt x="83594" y="0"/>
                  </a:moveTo>
                  <a:lnTo>
                    <a:pt x="629123" y="0"/>
                  </a:lnTo>
                  <a:cubicBezTo>
                    <a:pt x="675291" y="0"/>
                    <a:pt x="712717" y="37426"/>
                    <a:pt x="712717" y="83594"/>
                  </a:cubicBezTo>
                  <a:lnTo>
                    <a:pt x="712717" y="620422"/>
                  </a:lnTo>
                  <a:cubicBezTo>
                    <a:pt x="712717" y="642592"/>
                    <a:pt x="703910" y="663855"/>
                    <a:pt x="688233" y="679532"/>
                  </a:cubicBezTo>
                  <a:cubicBezTo>
                    <a:pt x="672556" y="695209"/>
                    <a:pt x="651293" y="704016"/>
                    <a:pt x="629123" y="704016"/>
                  </a:cubicBezTo>
                  <a:lnTo>
                    <a:pt x="83594" y="704016"/>
                  </a:lnTo>
                  <a:cubicBezTo>
                    <a:pt x="37426" y="704016"/>
                    <a:pt x="0" y="666589"/>
                    <a:pt x="0" y="620422"/>
                  </a:cubicBezTo>
                  <a:lnTo>
                    <a:pt x="0" y="83594"/>
                  </a:lnTo>
                  <a:cubicBezTo>
                    <a:pt x="0" y="37426"/>
                    <a:pt x="37426" y="0"/>
                    <a:pt x="8359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12717" cy="761166"/>
            </a:xfrm>
            <a:prstGeom prst="rect">
              <a:avLst/>
            </a:prstGeom>
          </p:spPr>
          <p:txBody>
            <a:bodyPr lIns="29037" tIns="29037" rIns="29037" bIns="29037" rtlCol="0" anchor="ctr"/>
            <a:lstStyle/>
            <a:p>
              <a:pPr marL="0" lvl="0" indent="0" algn="ctr">
                <a:lnSpc>
                  <a:spcPts val="448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4511492" y="5312241"/>
            <a:ext cx="1353102" cy="1353102"/>
          </a:xfrm>
          <a:custGeom>
            <a:avLst/>
            <a:gdLst/>
            <a:ahLst/>
            <a:cxnLst/>
            <a:rect l="l" t="t" r="r" b="b"/>
            <a:pathLst>
              <a:path w="1353102" h="1353102">
                <a:moveTo>
                  <a:pt x="0" y="0"/>
                </a:moveTo>
                <a:lnTo>
                  <a:pt x="1353102" y="0"/>
                </a:lnTo>
                <a:lnTo>
                  <a:pt x="1353102" y="1353101"/>
                </a:lnTo>
                <a:lnTo>
                  <a:pt x="0" y="13531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0" name="TextBox 30"/>
          <p:cNvSpPr txBox="1"/>
          <p:nvPr/>
        </p:nvSpPr>
        <p:spPr>
          <a:xfrm>
            <a:off x="7357701" y="588528"/>
            <a:ext cx="356854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08362" y="2074687"/>
            <a:ext cx="7686912" cy="112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7"/>
              </a:lnSpc>
              <a:spcBef>
                <a:spcPct val="0"/>
              </a:spcBef>
            </a:pPr>
            <a:r>
              <a:rPr lang="en-US" sz="3234" b="1" spc="-3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Add lyrical, audio, and collaboration features.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908362" y="3677948"/>
            <a:ext cx="7383346" cy="112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7"/>
              </a:lnSpc>
              <a:spcBef>
                <a:spcPct val="0"/>
              </a:spcBef>
            </a:pPr>
            <a:r>
              <a:rPr lang="en-US" sz="3234" b="1" spc="-3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Expand to global scenes (UK, France, Brazil, South Africa).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08362" y="5342310"/>
            <a:ext cx="7686912" cy="1128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7"/>
              </a:lnSpc>
              <a:spcBef>
                <a:spcPct val="0"/>
              </a:spcBef>
            </a:pPr>
            <a:r>
              <a:rPr lang="en-US" sz="3234" b="1" spc="-3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Explore TikTok virality and social media signals.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4793" y="7012738"/>
            <a:ext cx="7686912" cy="170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27"/>
              </a:lnSpc>
              <a:spcBef>
                <a:spcPct val="0"/>
              </a:spcBef>
            </a:pPr>
            <a:r>
              <a:rPr lang="en-US" sz="3234" b="1" spc="-38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Build a dashboard for label executives to filter artists by city, genre, and hit probability.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57121" y="1603615"/>
            <a:ext cx="10573757" cy="5773245"/>
          </a:xfrm>
          <a:custGeom>
            <a:avLst/>
            <a:gdLst/>
            <a:ahLst/>
            <a:cxnLst/>
            <a:rect l="l" t="t" r="r" b="b"/>
            <a:pathLst>
              <a:path w="10925244" h="6106662">
                <a:moveTo>
                  <a:pt x="0" y="0"/>
                </a:moveTo>
                <a:lnTo>
                  <a:pt x="10925243" y="0"/>
                </a:lnTo>
                <a:lnTo>
                  <a:pt x="10925243" y="6106662"/>
                </a:lnTo>
                <a:lnTo>
                  <a:pt x="0" y="610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52" r="-2872" b="-15845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TextBox 3"/>
          <p:cNvSpPr txBox="1"/>
          <p:nvPr/>
        </p:nvSpPr>
        <p:spPr>
          <a:xfrm>
            <a:off x="7086600" y="615315"/>
            <a:ext cx="4408131" cy="731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6347" y="7550006"/>
            <a:ext cx="8797652" cy="2628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4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Eloise Bouton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https://www.linkedin.com/in/eloisebouton/</a:t>
            </a:r>
            <a:r>
              <a:rPr lang="en-US" sz="24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Project report: </a:t>
            </a:r>
            <a:r>
              <a:rPr lang="en-US" sz="24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https://github.com/eloiseelle/capstone/blob/41b1b23f8e838fcfd516d93009e6f58c3721ab5d/06_capstone_final_report.pdf</a:t>
            </a:r>
            <a:r>
              <a:rPr lang="en-US" sz="24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400" u="sng" dirty="0">
              <a:solidFill>
                <a:srgbClr val="F9FAFC"/>
              </a:solidFill>
              <a:latin typeface="Arial"/>
              <a:ea typeface="Arial"/>
              <a:cs typeface="Arial"/>
              <a:sym typeface="Arial"/>
              <a:hlinkClick r:id="rId4" tooltip="https://github.com/eloiseelle/capstone/blob/41b1b23f8e838fcfd516d93009e6f58c3721ab5d/06_capstone_final_report.pdf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56CC87-E991-976C-DFAC-E5A79395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9232" y="3724275"/>
            <a:ext cx="15852239" cy="271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 The success of rap tracks often depends on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geography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Female rappers 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are more visible than ever, yet still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underrepresented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charts, playlists, and industry spaces.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 This project explores the link between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 of origin 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streaming success for female rap artists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92649" y="933450"/>
            <a:ext cx="510270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This Matters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66115" y="1044171"/>
            <a:ext cx="9555771" cy="8214129"/>
          </a:xfrm>
          <a:custGeom>
            <a:avLst/>
            <a:gdLst/>
            <a:ahLst/>
            <a:cxnLst/>
            <a:rect l="l" t="t" r="r" b="b"/>
            <a:pathLst>
              <a:path w="9555771" h="8214129">
                <a:moveTo>
                  <a:pt x="0" y="0"/>
                </a:moveTo>
                <a:lnTo>
                  <a:pt x="9555770" y="0"/>
                </a:lnTo>
                <a:lnTo>
                  <a:pt x="9555770" y="8214129"/>
                </a:lnTo>
                <a:lnTo>
                  <a:pt x="0" y="821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2159" y="2028776"/>
            <a:ext cx="10023682" cy="4940175"/>
          </a:xfrm>
          <a:custGeom>
            <a:avLst/>
            <a:gdLst/>
            <a:ahLst/>
            <a:cxnLst/>
            <a:rect l="l" t="t" r="r" b="b"/>
            <a:pathLst>
              <a:path w="10023682" h="4940175">
                <a:moveTo>
                  <a:pt x="0" y="0"/>
                </a:moveTo>
                <a:lnTo>
                  <a:pt x="10023682" y="0"/>
                </a:lnTo>
                <a:lnTo>
                  <a:pt x="10023682" y="4940175"/>
                </a:lnTo>
                <a:lnTo>
                  <a:pt x="0" y="4940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TextBox 3"/>
          <p:cNvSpPr txBox="1"/>
          <p:nvPr/>
        </p:nvSpPr>
        <p:spPr>
          <a:xfrm>
            <a:off x="6690598" y="615315"/>
            <a:ext cx="4906804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Industry Context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08288" y="7362784"/>
            <a:ext cx="14943440" cy="15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 Female rappers face persistent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gender disparities 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a male-dominated industry.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 Women made up only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23.3%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Billboard Hot 100 artists in 2021.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  Successful figures like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Nicki Minaj 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are exceptions.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3688" y="4793754"/>
            <a:ext cx="1603020" cy="2074496"/>
          </a:xfrm>
          <a:custGeom>
            <a:avLst/>
            <a:gdLst/>
            <a:ahLst/>
            <a:cxnLst/>
            <a:rect l="l" t="t" r="r" b="b"/>
            <a:pathLst>
              <a:path w="1603020" h="2074496">
                <a:moveTo>
                  <a:pt x="0" y="0"/>
                </a:moveTo>
                <a:lnTo>
                  <a:pt x="1603019" y="0"/>
                </a:lnTo>
                <a:lnTo>
                  <a:pt x="1603019" y="2074496"/>
                </a:lnTo>
                <a:lnTo>
                  <a:pt x="0" y="207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Freeform 3"/>
          <p:cNvSpPr/>
          <p:nvPr/>
        </p:nvSpPr>
        <p:spPr>
          <a:xfrm>
            <a:off x="2083506" y="7420151"/>
            <a:ext cx="1637724" cy="2034439"/>
          </a:xfrm>
          <a:custGeom>
            <a:avLst/>
            <a:gdLst/>
            <a:ahLst/>
            <a:cxnLst/>
            <a:rect l="l" t="t" r="r" b="b"/>
            <a:pathLst>
              <a:path w="1637724" h="2034439">
                <a:moveTo>
                  <a:pt x="0" y="0"/>
                </a:moveTo>
                <a:lnTo>
                  <a:pt x="1637723" y="0"/>
                </a:lnTo>
                <a:lnTo>
                  <a:pt x="1637723" y="2034440"/>
                </a:lnTo>
                <a:lnTo>
                  <a:pt x="0" y="2034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4" name="Freeform 4"/>
          <p:cNvSpPr/>
          <p:nvPr/>
        </p:nvSpPr>
        <p:spPr>
          <a:xfrm>
            <a:off x="2083506" y="2169244"/>
            <a:ext cx="2023384" cy="2072608"/>
          </a:xfrm>
          <a:custGeom>
            <a:avLst/>
            <a:gdLst/>
            <a:ahLst/>
            <a:cxnLst/>
            <a:rect l="l" t="t" r="r" b="b"/>
            <a:pathLst>
              <a:path w="2023384" h="2072608">
                <a:moveTo>
                  <a:pt x="0" y="0"/>
                </a:moveTo>
                <a:lnTo>
                  <a:pt x="2023383" y="0"/>
                </a:lnTo>
                <a:lnTo>
                  <a:pt x="2023383" y="2072609"/>
                </a:lnTo>
                <a:lnTo>
                  <a:pt x="0" y="2072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5" name="TextBox 5"/>
          <p:cNvSpPr txBox="1"/>
          <p:nvPr/>
        </p:nvSpPr>
        <p:spPr>
          <a:xfrm>
            <a:off x="6216729" y="615315"/>
            <a:ext cx="585454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Research Questions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12652" y="3028002"/>
            <a:ext cx="10885545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Which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U.S. cities 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produce the most successful female rappers?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12652" y="5478028"/>
            <a:ext cx="12646648" cy="103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are female rappers represented across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chart platforms?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7067" y="8084946"/>
            <a:ext cx="12892233" cy="103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we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which artists are likely to succeed based on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 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platform data</a:t>
            </a:r>
            <a:r>
              <a:rPr lang="en-US"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7951" y="2675442"/>
            <a:ext cx="2498455" cy="751618"/>
          </a:xfrm>
          <a:custGeom>
            <a:avLst/>
            <a:gdLst/>
            <a:ahLst/>
            <a:cxnLst/>
            <a:rect l="l" t="t" r="r" b="b"/>
            <a:pathLst>
              <a:path w="2498455" h="751618">
                <a:moveTo>
                  <a:pt x="0" y="0"/>
                </a:moveTo>
                <a:lnTo>
                  <a:pt x="2498454" y="0"/>
                </a:lnTo>
                <a:lnTo>
                  <a:pt x="2498454" y="751618"/>
                </a:lnTo>
                <a:lnTo>
                  <a:pt x="0" y="751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Freeform 3"/>
          <p:cNvSpPr/>
          <p:nvPr/>
        </p:nvSpPr>
        <p:spPr>
          <a:xfrm>
            <a:off x="5487951" y="3969125"/>
            <a:ext cx="2498455" cy="751618"/>
          </a:xfrm>
          <a:custGeom>
            <a:avLst/>
            <a:gdLst/>
            <a:ahLst/>
            <a:cxnLst/>
            <a:rect l="l" t="t" r="r" b="b"/>
            <a:pathLst>
              <a:path w="2498455" h="751618">
                <a:moveTo>
                  <a:pt x="0" y="0"/>
                </a:moveTo>
                <a:lnTo>
                  <a:pt x="2498454" y="0"/>
                </a:lnTo>
                <a:lnTo>
                  <a:pt x="2498454" y="751618"/>
                </a:lnTo>
                <a:lnTo>
                  <a:pt x="0" y="751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4" name="Freeform 4"/>
          <p:cNvSpPr/>
          <p:nvPr/>
        </p:nvSpPr>
        <p:spPr>
          <a:xfrm>
            <a:off x="5238293" y="5331999"/>
            <a:ext cx="2985335" cy="585956"/>
          </a:xfrm>
          <a:custGeom>
            <a:avLst/>
            <a:gdLst/>
            <a:ahLst/>
            <a:cxnLst/>
            <a:rect l="l" t="t" r="r" b="b"/>
            <a:pathLst>
              <a:path w="2985335" h="585956">
                <a:moveTo>
                  <a:pt x="0" y="0"/>
                </a:moveTo>
                <a:lnTo>
                  <a:pt x="2985335" y="0"/>
                </a:lnTo>
                <a:lnTo>
                  <a:pt x="2985335" y="585957"/>
                </a:lnTo>
                <a:lnTo>
                  <a:pt x="0" y="58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1101" b="-198379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5" name="Freeform 5"/>
          <p:cNvSpPr/>
          <p:nvPr/>
        </p:nvSpPr>
        <p:spPr>
          <a:xfrm>
            <a:off x="6019670" y="6527556"/>
            <a:ext cx="2203958" cy="539252"/>
          </a:xfrm>
          <a:custGeom>
            <a:avLst/>
            <a:gdLst/>
            <a:ahLst/>
            <a:cxnLst/>
            <a:rect l="l" t="t" r="r" b="b"/>
            <a:pathLst>
              <a:path w="2203958" h="539252">
                <a:moveTo>
                  <a:pt x="0" y="0"/>
                </a:moveTo>
                <a:lnTo>
                  <a:pt x="2203958" y="0"/>
                </a:lnTo>
                <a:lnTo>
                  <a:pt x="2203958" y="539252"/>
                </a:lnTo>
                <a:lnTo>
                  <a:pt x="0" y="53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08" t="-200713" r="-11209" b="-191442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6" name="Freeform 6"/>
          <p:cNvSpPr/>
          <p:nvPr/>
        </p:nvSpPr>
        <p:spPr>
          <a:xfrm>
            <a:off x="6659052" y="7609733"/>
            <a:ext cx="1564576" cy="486406"/>
          </a:xfrm>
          <a:custGeom>
            <a:avLst/>
            <a:gdLst/>
            <a:ahLst/>
            <a:cxnLst/>
            <a:rect l="l" t="t" r="r" b="b"/>
            <a:pathLst>
              <a:path w="1564576" h="486406">
                <a:moveTo>
                  <a:pt x="0" y="0"/>
                </a:moveTo>
                <a:lnTo>
                  <a:pt x="1564576" y="0"/>
                </a:lnTo>
                <a:lnTo>
                  <a:pt x="1564576" y="486406"/>
                </a:lnTo>
                <a:lnTo>
                  <a:pt x="0" y="486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26" t="-120696" r="-3377" b="-120275"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7" name="TextBox 7"/>
          <p:cNvSpPr txBox="1"/>
          <p:nvPr/>
        </p:nvSpPr>
        <p:spPr>
          <a:xfrm>
            <a:off x="7116122" y="615315"/>
            <a:ext cx="42581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Datasets Used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23628" y="2698826"/>
            <a:ext cx="619360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Hip Hop Artists &amp; Tracks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54893" y="3992509"/>
            <a:ext cx="619360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10K Streamed Songs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54893" y="5287909"/>
            <a:ext cx="619360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Female Rappers Playlist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54893" y="6485783"/>
            <a:ext cx="619360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Hot 100 Songs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54893" y="7500511"/>
            <a:ext cx="6193605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Best Rap Cities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54203" y="933450"/>
            <a:ext cx="8179594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Methodology: Data Cleaning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81400" y="3695700"/>
            <a:ext cx="13099351" cy="1568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Manually reviewed and </a:t>
            </a:r>
            <a:r>
              <a:rPr lang="en-US" sz="3000" b="1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tagged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artists by </a:t>
            </a:r>
            <a:r>
              <a:rPr lang="en-US" sz="3000" b="1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3000" b="1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city 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of origin.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lang="en-US" sz="3000" b="1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Normalized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location data (e.g., grouped NYC boroughs under “NYC”).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lang="en-US" sz="3000" b="1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Filtered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out non-rap artists and singers like Beyoncé.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1181100"/>
            <a:ext cx="14494827" cy="731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Methodology: Feature Engineering &amp; Modeling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33800" y="3619500"/>
            <a:ext cx="12573000" cy="2645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Created a “</a:t>
            </a:r>
            <a:r>
              <a:rPr lang="en-US" sz="3000" b="1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mention count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” from artist appearances across platforms.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Defined </a:t>
            </a:r>
            <a:r>
              <a:rPr lang="en-US" sz="3000" b="1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hit artists 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as those with 5+ mentions.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lang="en-US" sz="3000" b="1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Preprocessed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data: one-hot encoded cities, scaled </a:t>
            </a:r>
            <a:r>
              <a:rPr lang="en-US" sz="3000" dirty="0" err="1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numerics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, imputed missing values.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Trained a </a:t>
            </a:r>
            <a:r>
              <a:rPr lang="en-US" sz="3000" b="1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Random Forest Classifier </a:t>
            </a:r>
            <a:r>
              <a:rPr lang="en-US" sz="3000" dirty="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to predict hit probability.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63264" y="1714500"/>
            <a:ext cx="8400336" cy="5540791"/>
          </a:xfrm>
          <a:custGeom>
            <a:avLst/>
            <a:gdLst/>
            <a:ahLst/>
            <a:cxnLst/>
            <a:rect l="l" t="t" r="r" b="b"/>
            <a:pathLst>
              <a:path w="7977769" h="5315189">
                <a:moveTo>
                  <a:pt x="0" y="0"/>
                </a:moveTo>
                <a:lnTo>
                  <a:pt x="7977769" y="0"/>
                </a:lnTo>
                <a:lnTo>
                  <a:pt x="7977769" y="5315189"/>
                </a:lnTo>
                <a:lnTo>
                  <a:pt x="0" y="531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ES"/>
          </a:p>
        </p:txBody>
      </p:sp>
      <p:sp>
        <p:nvSpPr>
          <p:cNvPr id="3" name="TextBox 3"/>
          <p:cNvSpPr txBox="1"/>
          <p:nvPr/>
        </p:nvSpPr>
        <p:spPr>
          <a:xfrm>
            <a:off x="3378438" y="620234"/>
            <a:ext cx="12547362" cy="731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9FAFC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Findings: New York City Dominates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22362" y="7722016"/>
            <a:ext cx="10843275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New York City 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leads in artist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representation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mentions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Home to legends like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Nicki Minaj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Cardi B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•  Highest </a:t>
            </a:r>
            <a:r>
              <a:rPr lang="en-US" sz="3000" b="1">
                <a:solidFill>
                  <a:srgbClr val="F9FAFC"/>
                </a:solidFill>
                <a:latin typeface="Arial Bold"/>
                <a:ea typeface="Arial Bold"/>
                <a:cs typeface="Arial Bold"/>
                <a:sym typeface="Arial Bold"/>
              </a:rPr>
              <a:t>cross-platform presence</a:t>
            </a:r>
            <a:r>
              <a:rPr lang="en-US" sz="3000">
                <a:solidFill>
                  <a:srgbClr val="F9FAFC"/>
                </a:solidFill>
                <a:latin typeface="Arial"/>
                <a:ea typeface="Arial"/>
                <a:cs typeface="Arial"/>
                <a:sym typeface="Arial"/>
              </a:rPr>
              <a:t> (Spotify, TIDAL, Billboard.)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606</Words>
  <Application>Microsoft Macintosh PowerPoint</Application>
  <PresentationFormat>Personnalisé</PresentationFormat>
  <Paragraphs>74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8" baseType="lpstr">
      <vt:lpstr>Open Sauce</vt:lpstr>
      <vt:lpstr>Aptos</vt:lpstr>
      <vt:lpstr>Anton</vt:lpstr>
      <vt:lpstr>Arial</vt:lpstr>
      <vt:lpstr>Recoleta</vt:lpstr>
      <vt:lpstr>Calibri</vt:lpstr>
      <vt:lpstr>Archivo Black</vt:lpstr>
      <vt:lpstr>Bricolage Grotesque Bold</vt:lpstr>
      <vt:lpstr>Arial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the Rise: Streaming Success of Female Rappers by City</dc:title>
  <cp:lastModifiedBy>Éloïse Elle</cp:lastModifiedBy>
  <cp:revision>2</cp:revision>
  <dcterms:created xsi:type="dcterms:W3CDTF">2006-08-16T00:00:00Z</dcterms:created>
  <dcterms:modified xsi:type="dcterms:W3CDTF">2025-07-22T15:47:37Z</dcterms:modified>
  <dc:identifier>DAGt5E04Ewc</dc:identifier>
</cp:coreProperties>
</file>